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notesMasterIdLst>
    <p:notesMasterId r:id="rId24"/>
  </p:notesMasterIdLst>
  <p:sldIdLst>
    <p:sldId id="256" r:id="rId3"/>
    <p:sldId id="258" r:id="rId4"/>
    <p:sldId id="272" r:id="rId5"/>
    <p:sldId id="277" r:id="rId6"/>
    <p:sldId id="259" r:id="rId7"/>
    <p:sldId id="261" r:id="rId8"/>
    <p:sldId id="262" r:id="rId9"/>
    <p:sldId id="263" r:id="rId10"/>
    <p:sldId id="281" r:id="rId11"/>
    <p:sldId id="282" r:id="rId12"/>
    <p:sldId id="265" r:id="rId13"/>
    <p:sldId id="273" r:id="rId14"/>
    <p:sldId id="274" r:id="rId15"/>
    <p:sldId id="275" r:id="rId16"/>
    <p:sldId id="266" r:id="rId17"/>
    <p:sldId id="267" r:id="rId18"/>
    <p:sldId id="268" r:id="rId19"/>
    <p:sldId id="269" r:id="rId20"/>
    <p:sldId id="270" r:id="rId21"/>
    <p:sldId id="271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ED96306-20CF-45B0-BA94-F3FB7BA0D414}">
          <p14:sldIdLst>
            <p14:sldId id="256"/>
            <p14:sldId id="258"/>
            <p14:sldId id="272"/>
            <p14:sldId id="277"/>
            <p14:sldId id="259"/>
            <p14:sldId id="261"/>
            <p14:sldId id="262"/>
            <p14:sldId id="263"/>
            <p14:sldId id="281"/>
            <p14:sldId id="282"/>
            <p14:sldId id="265"/>
            <p14:sldId id="273"/>
            <p14:sldId id="274"/>
            <p14:sldId id="275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Abschnitt ohne Titel" id="{A50A2E50-E145-44CD-AFCD-67AE7AEBD36B}">
          <p14:sldIdLst>
            <p14:sldId id="276"/>
          </p14:sldIdLst>
        </p14:section>
        <p14:section name="Abschnitt ohne Titel" id="{A056F70B-AC2B-40DD-9AAF-257F1D16D6E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60"/>
  </p:normalViewPr>
  <p:slideViewPr>
    <p:cSldViewPr snapToGrid="0">
      <p:cViewPr>
        <p:scale>
          <a:sx n="90" d="100"/>
          <a:sy n="90" d="100"/>
        </p:scale>
        <p:origin x="-355" y="1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055B5-51B2-49FF-9926-27100D50FB17}" type="datetimeFigureOut">
              <a:rPr lang="en-GB" smtClean="0"/>
              <a:t>06/03/2021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55489-D031-4A22-9D51-89C72B940CB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09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55489-D031-4A22-9D51-89C72B940CB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6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35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65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7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62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04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2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01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6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17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45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421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67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7101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14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77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8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3/6/2021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>
                <a:solidFill>
                  <a:srgbClr val="90C226"/>
                </a:solidFill>
              </a:rPr>
              <a:pPr/>
              <a:t>‹Nr.›</a:t>
            </a:fld>
            <a:endParaRPr lang="en-US" dirty="0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3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TFNGRYMz1U" TargetMode="External"/><Relationship Id="rId2" Type="http://schemas.openxmlformats.org/officeDocument/2006/relationships/hyperlink" Target="https://www.youtube.com/watch?v=Cz1rJtlGHV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www.youtube.com/watch?v=uiae2wLtMZc" TargetMode="External"/><Relationship Id="rId4" Type="http://schemas.openxmlformats.org/officeDocument/2006/relationships/hyperlink" Target="https://www.youtube.com/watch?v=W6cp9FakTlo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ma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C04E8E3-8E96-4C8F-9244-41B740B64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7674" y="871369"/>
            <a:ext cx="7766936" cy="4410636"/>
          </a:xfrm>
        </p:spPr>
        <p:txBody>
          <a:bodyPr/>
          <a:lstStyle/>
          <a:p>
            <a:pPr algn="ctr"/>
            <a:r>
              <a:rPr lang="de-DE" dirty="0"/>
              <a:t>Wahl der 2. Fremdsprache –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sz="4800" dirty="0"/>
              <a:t>Vorstellung des Fachs Französisch</a:t>
            </a:r>
            <a:endParaRPr lang="en-GB" sz="48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FC24373C-4F2E-45E5-8B07-B1A028438D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9253FFE7-E53A-4D8D-A222-F054A588F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23" y="473626"/>
            <a:ext cx="1427610" cy="151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42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788399" cy="1320800"/>
          </a:xfrm>
        </p:spPr>
        <p:txBody>
          <a:bodyPr>
            <a:normAutofit/>
          </a:bodyPr>
          <a:lstStyle/>
          <a:p>
            <a:pPr algn="ctr"/>
            <a:r>
              <a:rPr lang="de-DE" sz="3200" dirty="0" smtClean="0"/>
              <a:t>Briefe aus unsere Partnerstadt </a:t>
            </a:r>
            <a:r>
              <a:rPr lang="de-DE" sz="3200" dirty="0" err="1" smtClean="0"/>
              <a:t>Bourg</a:t>
            </a:r>
            <a:r>
              <a:rPr lang="de-DE" sz="3200" dirty="0" smtClean="0"/>
              <a:t>-en </a:t>
            </a:r>
            <a:r>
              <a:rPr lang="de-DE" sz="3200" dirty="0" err="1" smtClean="0"/>
              <a:t>Bresse</a:t>
            </a:r>
            <a:r>
              <a:rPr lang="de-DE" sz="3200" dirty="0" smtClean="0"/>
              <a:t> an die 7. </a:t>
            </a:r>
            <a:r>
              <a:rPr lang="de-DE" sz="3200" dirty="0" err="1" smtClean="0"/>
              <a:t>Klässler</a:t>
            </a:r>
            <a:endParaRPr lang="de-DE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4" y="1737255"/>
            <a:ext cx="47053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68" y="2616200"/>
            <a:ext cx="43243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50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C20FB91-CFDB-4613-BB00-B9438F6F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Aktivitäten außerhalb des Unterrichts</a:t>
            </a:r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3852620-6DF1-4F1A-A76C-A3FE8E8E0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0045" y="1478459"/>
            <a:ext cx="4185623" cy="951476"/>
          </a:xfrm>
        </p:spPr>
        <p:txBody>
          <a:bodyPr/>
          <a:lstStyle/>
          <a:p>
            <a:r>
              <a:rPr lang="de-DE" dirty="0"/>
              <a:t>Tagesausflüge (z.B. nach </a:t>
            </a:r>
            <a:r>
              <a:rPr lang="de-DE" dirty="0" err="1"/>
              <a:t>Straßbourg</a:t>
            </a:r>
            <a:r>
              <a:rPr lang="de-DE" dirty="0"/>
              <a:t>, Metz u.a.)</a:t>
            </a:r>
            <a:endParaRPr lang="en-GB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xmlns="" id="{0FE1AE1C-CBBF-45A1-8B38-5AED91126A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334" y="3051810"/>
            <a:ext cx="3321812" cy="2496273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43EB8BB4-6328-460B-A58D-C8BD66E49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3525" y="1638629"/>
            <a:ext cx="4185618" cy="806845"/>
          </a:xfrm>
        </p:spPr>
        <p:txBody>
          <a:bodyPr/>
          <a:lstStyle/>
          <a:p>
            <a:r>
              <a:rPr lang="de-DE" dirty="0"/>
              <a:t>Teilnahme am Kinofestival – </a:t>
            </a:r>
            <a:r>
              <a:rPr lang="de-DE" dirty="0" err="1"/>
              <a:t>Cinéfête</a:t>
            </a:r>
            <a:r>
              <a:rPr lang="de-DE" dirty="0"/>
              <a:t> (Klasse 8-13)</a:t>
            </a:r>
            <a:endParaRPr lang="en-GB" dirty="0"/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xmlns="" id="{E2C36DBF-80B9-4525-A262-47FF09A442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92779" y="2843409"/>
            <a:ext cx="2143845" cy="2919933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1EC13D5C-346A-45A8-833A-3E40D81C4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093" y="2843409"/>
            <a:ext cx="308610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4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„Aber Französisch ist eine schwere Sprache …“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Je früher ihr eine Sprache lernt, desto einfacher fällt es euch.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Vokabeln lernen und Grammatik lernen gehört wie in jeder Sprache dazu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Die Aussprache und das Schriftbild ist unterschiedlich, aber euer Lehrer und eure Lehrerin wird euch ganz viel vorsprechen und mit euch üben.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Ihr kennt schon viele Wörter: </a:t>
            </a:r>
            <a:r>
              <a:rPr lang="de-DE" i="1" dirty="0" err="1"/>
              <a:t>Bonjour</a:t>
            </a:r>
            <a:r>
              <a:rPr lang="de-DE" i="1" dirty="0"/>
              <a:t>, </a:t>
            </a:r>
            <a:r>
              <a:rPr lang="de-DE" i="1" dirty="0" err="1"/>
              <a:t>une</a:t>
            </a:r>
            <a:r>
              <a:rPr lang="de-DE" i="1" dirty="0"/>
              <a:t> </a:t>
            </a:r>
            <a:r>
              <a:rPr lang="de-DE" i="1" dirty="0" err="1"/>
              <a:t>baguette</a:t>
            </a:r>
            <a:r>
              <a:rPr lang="de-DE" i="1" dirty="0"/>
              <a:t>, </a:t>
            </a:r>
            <a:r>
              <a:rPr lang="de-DE" i="1" dirty="0" err="1"/>
              <a:t>crêpe</a:t>
            </a:r>
            <a:r>
              <a:rPr lang="de-DE" i="1" dirty="0"/>
              <a:t>, </a:t>
            </a:r>
            <a:r>
              <a:rPr lang="de-DE" i="1" dirty="0" err="1"/>
              <a:t>mousse</a:t>
            </a:r>
            <a:r>
              <a:rPr lang="de-DE" i="1" dirty="0"/>
              <a:t> au </a:t>
            </a:r>
            <a:r>
              <a:rPr lang="de-DE" i="1" dirty="0" err="1"/>
              <a:t>chocolat</a:t>
            </a:r>
            <a:r>
              <a:rPr lang="de-DE" i="1" dirty="0"/>
              <a:t>, …</a:t>
            </a:r>
          </a:p>
          <a:p>
            <a:endParaRPr lang="de-DE" dirty="0"/>
          </a:p>
          <a:p>
            <a:r>
              <a:rPr lang="de-DE" dirty="0"/>
              <a:t>Fällt euch vielleicht noch mehr ein?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682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„Aber Französisch ist eine schwere Sprache …“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Manche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Wörter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kennt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ihr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aus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dem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Deutschen</a:t>
            </a:r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rechercher</a:t>
            </a:r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		-	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recherchieren</a:t>
            </a:r>
            <a:endParaRPr lang="en-GB" dirty="0"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le 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contrôle</a:t>
            </a:r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		-	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Kontrolle</a:t>
            </a:r>
            <a:endParaRPr lang="en-GB" dirty="0"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le 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téléphone</a:t>
            </a:r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	-	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Telefon</a:t>
            </a:r>
            <a:endParaRPr lang="en-GB" dirty="0"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élégant</a:t>
            </a:r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		-	elegant</a:t>
            </a:r>
          </a:p>
          <a:p>
            <a:endParaRPr lang="de-DE" dirty="0"/>
          </a:p>
          <a:p>
            <a:pPr marL="0" indent="0">
              <a:buNone/>
            </a:pP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oder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aus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dem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 </a:t>
            </a:r>
            <a:r>
              <a:rPr lang="en-GB" b="1" dirty="0" err="1">
                <a:latin typeface="Corbel" panose="020B0503020204020204" pitchFamily="34" charset="0"/>
                <a:cs typeface="Calibri" panose="020F0502020204030204" pitchFamily="34" charset="0"/>
              </a:rPr>
              <a:t>Englischen</a:t>
            </a:r>
            <a:r>
              <a:rPr lang="en-GB" b="1" dirty="0">
                <a:latin typeface="Corbel" panose="020B0503020204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animal		-	l’ animal (m.)				to dance 		- 	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danser</a:t>
            </a:r>
            <a:endParaRPr lang="en-GB" dirty="0">
              <a:latin typeface="Corbel" panose="020B050302020402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forest			-	la 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forêt</a:t>
            </a:r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					to accept 	-	accepter	</a:t>
            </a:r>
          </a:p>
          <a:p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cinema		-	le </a:t>
            </a:r>
            <a:r>
              <a:rPr lang="en-GB" dirty="0" err="1">
                <a:latin typeface="Corbel" panose="020B0503020204020204" pitchFamily="34" charset="0"/>
                <a:cs typeface="Calibri" panose="020F0502020204030204" pitchFamily="34" charset="0"/>
              </a:rPr>
              <a:t>cinéma</a:t>
            </a:r>
            <a:r>
              <a:rPr lang="en-GB" dirty="0">
                <a:latin typeface="Corbel" panose="020B0503020204020204" pitchFamily="34" charset="0"/>
                <a:cs typeface="Calibri" panose="020F0502020204030204" pitchFamily="34" charset="0"/>
              </a:rPr>
              <a:t>					fruit			-	le fruit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4268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Französische Songs oder Songs mit französischen Texten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4810" y="1887050"/>
            <a:ext cx="9689986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Bestimmt habt ihr im Radio auch schon französische Songs gehört: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Namika</a:t>
            </a:r>
            <a:r>
              <a:rPr lang="de-DE" dirty="0"/>
              <a:t>: </a:t>
            </a:r>
            <a:r>
              <a:rPr lang="de-DE" i="1" dirty="0"/>
              <a:t>Je ne </a:t>
            </a:r>
            <a:r>
              <a:rPr lang="de-DE" i="1" dirty="0" err="1"/>
              <a:t>parle</a:t>
            </a:r>
            <a:r>
              <a:rPr lang="de-DE" i="1" dirty="0"/>
              <a:t> </a:t>
            </a:r>
            <a:r>
              <a:rPr lang="de-DE" i="1" dirty="0" err="1"/>
              <a:t>pas</a:t>
            </a:r>
            <a:r>
              <a:rPr lang="de-DE" i="1" dirty="0"/>
              <a:t> </a:t>
            </a:r>
            <a:r>
              <a:rPr lang="de-DE" i="1" dirty="0" err="1"/>
              <a:t>français</a:t>
            </a:r>
            <a:r>
              <a:rPr lang="de-DE" i="1" dirty="0"/>
              <a:t> </a:t>
            </a:r>
            <a:r>
              <a:rPr lang="de-DE" dirty="0">
                <a:hlinkClick r:id="rId2"/>
              </a:rPr>
              <a:t>https://www.youtube.com/watch?v=Cz1rJtlGHVs</a:t>
            </a:r>
            <a:endParaRPr lang="de-DE" dirty="0"/>
          </a:p>
          <a:p>
            <a:endParaRPr lang="de-DE" dirty="0"/>
          </a:p>
          <a:p>
            <a:r>
              <a:rPr lang="de-DE" dirty="0"/>
              <a:t>ZAZ: </a:t>
            </a:r>
            <a:r>
              <a:rPr lang="de-DE" i="1" dirty="0"/>
              <a:t>Je </a:t>
            </a:r>
            <a:r>
              <a:rPr lang="de-DE" i="1" dirty="0" err="1"/>
              <a:t>veux</a:t>
            </a:r>
            <a:r>
              <a:rPr lang="de-DE" i="1" dirty="0"/>
              <a:t> </a:t>
            </a:r>
            <a:r>
              <a:rPr lang="de-DE" dirty="0">
                <a:hlinkClick r:id="rId3"/>
              </a:rPr>
              <a:t>https://www.youtube.com/watch?v=0TFNGRYMz1U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Louane</a:t>
            </a:r>
            <a:r>
              <a:rPr lang="de-DE" dirty="0"/>
              <a:t>: </a:t>
            </a:r>
            <a:r>
              <a:rPr lang="de-DE" i="1" dirty="0"/>
              <a:t>Avenir </a:t>
            </a:r>
            <a:r>
              <a:rPr lang="de-DE" i="1" dirty="0">
                <a:hlinkClick r:id="rId4"/>
              </a:rPr>
              <a:t>https://www.youtube.com/watch?v=W6cp9FakTlo</a:t>
            </a:r>
            <a:endParaRPr lang="de-DE" i="1" dirty="0"/>
          </a:p>
          <a:p>
            <a:endParaRPr lang="de-DE" dirty="0"/>
          </a:p>
          <a:p>
            <a:r>
              <a:rPr lang="de-DE" dirty="0"/>
              <a:t>Black M: </a:t>
            </a:r>
            <a:r>
              <a:rPr lang="de-DE" i="1" dirty="0"/>
              <a:t>Cesar</a:t>
            </a:r>
            <a:r>
              <a:rPr lang="de-DE" dirty="0"/>
              <a:t> </a:t>
            </a:r>
            <a:r>
              <a:rPr lang="de-DE" dirty="0">
                <a:hlinkClick r:id="rId5"/>
              </a:rPr>
              <a:t>https://www.youtube.com/watch?v=uiae2wLtMZc</a:t>
            </a:r>
            <a:r>
              <a:rPr lang="de-DE" dirty="0"/>
              <a:t> </a:t>
            </a:r>
          </a:p>
          <a:p>
            <a:r>
              <a:rPr lang="de-DE" dirty="0"/>
              <a:t>…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191C130-10B8-4588-B1DE-07B7E6A0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02" y="3207850"/>
            <a:ext cx="1572941" cy="23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8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Französisch im 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2621" y="1480968"/>
            <a:ext cx="8596668" cy="4454165"/>
          </a:xfrm>
        </p:spPr>
        <p:txBody>
          <a:bodyPr>
            <a:normAutofit lnSpcReduction="10000"/>
          </a:bodyPr>
          <a:lstStyle/>
          <a:p>
            <a:r>
              <a:rPr lang="de-DE" dirty="0"/>
              <a:t>Der Französisch-Unterricht ist ähnlich aufgebaut, wie der Englisch-Unterricht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Lesen, Schreiben, Hören und Sprechen werden geübt. Ihr erfahrt Informationen über das Leben und die Denkweise in Frankreich.</a:t>
            </a:r>
          </a:p>
          <a:p>
            <a:endParaRPr lang="de-DE" dirty="0"/>
          </a:p>
          <a:p>
            <a:r>
              <a:rPr lang="de-DE" dirty="0"/>
              <a:t>Im ersten Jahr lernt ihr z.B. über euch, eure Familie und Freunde, eure Haustiere, eure Hobbies und die Schule zu sprechen</a:t>
            </a:r>
            <a:r>
              <a:rPr lang="de-DE" dirty="0" smtClean="0"/>
              <a:t>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Zuerst sind die Arbeitsanweisungen auf Deutsch und Französisch, aber schon nach einiger Zeit könnt ihr ganz viel auf Französisch verstehen.</a:t>
            </a:r>
          </a:p>
          <a:p>
            <a:endParaRPr lang="de-DE" dirty="0"/>
          </a:p>
          <a:p>
            <a:r>
              <a:rPr lang="de-DE" dirty="0"/>
              <a:t>Unser aktuelles Buch ist „À plus!“ aus dem Cornelsen-Verlag. Dazu gehören ein Grammatikheft und ein Heft mit vielen Übungen (</a:t>
            </a:r>
            <a:r>
              <a:rPr lang="de-DE" dirty="0" err="1"/>
              <a:t>Carnet</a:t>
            </a:r>
            <a:r>
              <a:rPr lang="de-DE" dirty="0"/>
              <a:t> </a:t>
            </a:r>
            <a:r>
              <a:rPr lang="de-DE" dirty="0" err="1"/>
              <a:t>d‘activité</a:t>
            </a:r>
            <a:r>
              <a:rPr lang="de-DE" dirty="0"/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" b="24725"/>
          <a:stretch/>
        </p:blipFill>
        <p:spPr bwMode="auto">
          <a:xfrm>
            <a:off x="9249289" y="2458995"/>
            <a:ext cx="1941027" cy="194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01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 aus unserem Schulbuch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1394470"/>
            <a:ext cx="8596668" cy="3880773"/>
          </a:xfrm>
        </p:spPr>
        <p:txBody>
          <a:bodyPr/>
          <a:lstStyle/>
          <a:p>
            <a:r>
              <a:rPr lang="de-DE" dirty="0"/>
              <a:t>Ihr schreibt und spielt viele Dialoge: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930399"/>
            <a:ext cx="7349066" cy="41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02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4978" y="541854"/>
            <a:ext cx="8596668" cy="3880773"/>
          </a:xfrm>
        </p:spPr>
        <p:txBody>
          <a:bodyPr/>
          <a:lstStyle/>
          <a:p>
            <a:r>
              <a:rPr lang="de-DE" dirty="0"/>
              <a:t>Ihr lernt, wie man verschiedenen Informationen aus einem </a:t>
            </a:r>
            <a:r>
              <a:rPr lang="de-DE" dirty="0" err="1"/>
              <a:t>Hörtext</a:t>
            </a:r>
            <a:r>
              <a:rPr lang="de-DE" dirty="0"/>
              <a:t> </a:t>
            </a:r>
            <a:r>
              <a:rPr lang="de-DE" dirty="0" smtClean="0"/>
              <a:t>heraushört</a:t>
            </a:r>
            <a:r>
              <a:rPr lang="de-DE" dirty="0"/>
              <a:t>. 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30" y="1762207"/>
            <a:ext cx="8547300" cy="346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04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64977" y="517140"/>
            <a:ext cx="8596668" cy="3880773"/>
          </a:xfrm>
        </p:spPr>
        <p:txBody>
          <a:bodyPr/>
          <a:lstStyle/>
          <a:p>
            <a:r>
              <a:rPr lang="de-DE" dirty="0"/>
              <a:t>Ihr lernt kleine Lieder und Gedichte.</a:t>
            </a:r>
          </a:p>
          <a:p>
            <a:r>
              <a:rPr lang="de-DE" dirty="0"/>
              <a:t>Hört doch mal rein und singt mit.</a:t>
            </a:r>
          </a:p>
        </p:txBody>
      </p:sp>
      <p:pic>
        <p:nvPicPr>
          <p:cNvPr id="4" name="05 Exercice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092" y="1819897"/>
            <a:ext cx="487363" cy="4873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1" y="2508422"/>
            <a:ext cx="9040926" cy="34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88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7334" y="529497"/>
            <a:ext cx="8596668" cy="3880773"/>
          </a:xfrm>
        </p:spPr>
        <p:txBody>
          <a:bodyPr/>
          <a:lstStyle/>
          <a:p>
            <a:r>
              <a:rPr lang="de-DE" dirty="0"/>
              <a:t>Bald könnt ihr schon kurze Texte schreiben…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08" y="1174549"/>
            <a:ext cx="6715897" cy="471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345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223EA98-DD19-4CDF-95AE-E6889B1C1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8163"/>
            <a:ext cx="5107592" cy="691029"/>
          </a:xfrm>
        </p:spPr>
        <p:txBody>
          <a:bodyPr>
            <a:noAutofit/>
          </a:bodyPr>
          <a:lstStyle/>
          <a:p>
            <a:pPr algn="ctr"/>
            <a:r>
              <a:rPr lang="de-DE" sz="3600" dirty="0"/>
              <a:t>Warum Französisch?</a:t>
            </a:r>
            <a:endParaRPr lang="en-GB" sz="36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7AFE3C9-256C-42D5-AA30-195AA172F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15BAA6EF-3E25-456E-90ED-DD4BEB7F7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242" y="1663459"/>
            <a:ext cx="6120771" cy="4323125"/>
          </a:xfrm>
        </p:spPr>
        <p:txBody>
          <a:bodyPr>
            <a:normAutofit/>
          </a:bodyPr>
          <a:lstStyle/>
          <a:p>
            <a:r>
              <a:rPr lang="de-DE" sz="1800" dirty="0"/>
              <a:t>Es gibt viele gute Gründe Französisch zu lernen. </a:t>
            </a:r>
          </a:p>
          <a:p>
            <a:r>
              <a:rPr lang="de-DE" sz="1800" dirty="0"/>
              <a:t>Einer der wichtigsten: Frankreich ist unser direktes Nachbarland. </a:t>
            </a:r>
          </a:p>
          <a:p>
            <a:r>
              <a:rPr lang="de-DE" sz="1800" dirty="0"/>
              <a:t>Außerdem gibt es in Deutschland und weltweit Einflüsse französischer Kultur und Sprache – ihr werdet im Laufe dieser Präsentation zahlreiche kennenlernen.</a:t>
            </a:r>
          </a:p>
          <a:p>
            <a:endParaRPr lang="de-DE" sz="1800" dirty="0"/>
          </a:p>
          <a:p>
            <a:r>
              <a:rPr lang="de-DE" sz="1800" dirty="0"/>
              <a:t>Lest weiter, wenn ihr mehr über Französisch in der </a:t>
            </a:r>
            <a:r>
              <a:rPr lang="de-DE" sz="1800" b="1" dirty="0"/>
              <a:t>Welt</a:t>
            </a:r>
            <a:r>
              <a:rPr lang="de-DE" sz="1800" dirty="0"/>
              <a:t>, in </a:t>
            </a:r>
            <a:r>
              <a:rPr lang="de-DE" sz="1800" b="1" dirty="0"/>
              <a:t>Deutschland</a:t>
            </a:r>
            <a:r>
              <a:rPr lang="de-DE" sz="1800" dirty="0"/>
              <a:t> und natürlich am </a:t>
            </a:r>
            <a:r>
              <a:rPr lang="de-DE" sz="1800" b="1" dirty="0" err="1"/>
              <a:t>Röka</a:t>
            </a:r>
            <a:r>
              <a:rPr lang="de-DE" sz="1800" dirty="0"/>
              <a:t> erfahren wollt.</a:t>
            </a:r>
          </a:p>
          <a:p>
            <a:endParaRPr lang="de-DE" sz="1800" dirty="0"/>
          </a:p>
          <a:p>
            <a:r>
              <a:rPr lang="de-DE" sz="1800" dirty="0"/>
              <a:t>Aber erstmal die Meinung einiger unserer Französisch- Schüler*innen….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1028" name="Picture 4" descr="Deutschland/Frankreich Poster“ von Ina Meillan – dasauge®">
            <a:extLst>
              <a:ext uri="{FF2B5EF4-FFF2-40B4-BE49-F238E27FC236}">
                <a16:creationId xmlns:a16="http://schemas.microsoft.com/office/drawing/2014/main" xmlns="" id="{47A864B9-D07C-47AB-8040-2B0E88DE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40" y="439883"/>
            <a:ext cx="3878252" cy="549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240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2621" y="566568"/>
            <a:ext cx="8596668" cy="3880773"/>
          </a:xfrm>
        </p:spPr>
        <p:txBody>
          <a:bodyPr/>
          <a:lstStyle/>
          <a:p>
            <a:r>
              <a:rPr lang="de-DE" dirty="0"/>
              <a:t>… und unbekannte Texte lesen und verstehen.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88" y="1015623"/>
            <a:ext cx="6958399" cy="533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571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E3B594E-1AF3-4153-9C85-95D48287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35" y="515951"/>
            <a:ext cx="8596668" cy="1543438"/>
          </a:xfrm>
        </p:spPr>
        <p:txBody>
          <a:bodyPr>
            <a:normAutofit/>
          </a:bodyPr>
          <a:lstStyle/>
          <a:p>
            <a:pPr algn="ctr"/>
            <a:r>
              <a:rPr lang="de-DE" u="sng" dirty="0"/>
              <a:t>Mini- Sprachkurs: </a:t>
            </a:r>
            <a:r>
              <a:rPr lang="de-DE" dirty="0"/>
              <a:t/>
            </a:r>
            <a:br>
              <a:rPr lang="de-DE" dirty="0"/>
            </a:br>
            <a:r>
              <a:rPr lang="de-DE" sz="3100" i="1" dirty="0"/>
              <a:t>Moi, je </a:t>
            </a:r>
            <a:r>
              <a:rPr lang="de-DE" sz="3100" i="1" dirty="0" err="1"/>
              <a:t>parle</a:t>
            </a:r>
            <a:r>
              <a:rPr lang="de-DE" sz="3100" i="1" dirty="0"/>
              <a:t> </a:t>
            </a:r>
            <a:r>
              <a:rPr lang="de-DE" sz="3100" i="1" dirty="0" err="1"/>
              <a:t>français</a:t>
            </a:r>
            <a:r>
              <a:rPr lang="de-DE" sz="3100" i="1" dirty="0"/>
              <a:t>. </a:t>
            </a:r>
            <a:br>
              <a:rPr lang="de-DE" sz="3100" i="1" dirty="0"/>
            </a:br>
            <a:r>
              <a:rPr lang="de-DE" sz="2000" i="1" dirty="0"/>
              <a:t>(Ich spreche </a:t>
            </a:r>
            <a:r>
              <a:rPr lang="de-DE" sz="2000" i="1"/>
              <a:t>Französisch</a:t>
            </a:r>
            <a:r>
              <a:rPr lang="de-DE" sz="2000" i="1" smtClean="0"/>
              <a:t>.)</a:t>
            </a:r>
            <a:endParaRPr lang="en-GB" sz="2000" i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6B8945B-21B6-4A4C-948F-CF07FD2CF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57" y="2478642"/>
            <a:ext cx="8596668" cy="3579258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r>
              <a:rPr lang="de-DE" dirty="0"/>
              <a:t>Salut! – Hallo.</a:t>
            </a:r>
          </a:p>
          <a:p>
            <a:r>
              <a:rPr lang="de-DE" dirty="0"/>
              <a:t>Salut, ça </a:t>
            </a:r>
            <a:r>
              <a:rPr lang="de-DE" dirty="0" err="1"/>
              <a:t>va</a:t>
            </a:r>
            <a:r>
              <a:rPr lang="de-DE" dirty="0"/>
              <a:t>? – Hallo, wie geht’s?</a:t>
            </a:r>
          </a:p>
          <a:p>
            <a:r>
              <a:rPr lang="de-DE" dirty="0"/>
              <a:t>Merci, </a:t>
            </a:r>
            <a:r>
              <a:rPr lang="de-DE" dirty="0" err="1"/>
              <a:t>ça</a:t>
            </a:r>
            <a:r>
              <a:rPr lang="de-DE" dirty="0"/>
              <a:t> </a:t>
            </a:r>
            <a:r>
              <a:rPr lang="de-DE" dirty="0" err="1"/>
              <a:t>va</a:t>
            </a:r>
            <a:r>
              <a:rPr lang="de-DE" dirty="0"/>
              <a:t> </a:t>
            </a:r>
            <a:r>
              <a:rPr lang="de-DE" dirty="0" err="1"/>
              <a:t>bien</a:t>
            </a:r>
            <a:r>
              <a:rPr lang="de-DE" dirty="0"/>
              <a:t>. Et </a:t>
            </a:r>
            <a:r>
              <a:rPr lang="de-DE" dirty="0" err="1"/>
              <a:t>toi</a:t>
            </a:r>
            <a:r>
              <a:rPr lang="de-DE" dirty="0"/>
              <a:t>?  – Danke, es geht (mir) gut. Und Dir?</a:t>
            </a:r>
          </a:p>
          <a:p>
            <a:endParaRPr lang="de-DE" dirty="0"/>
          </a:p>
          <a:p>
            <a:r>
              <a:rPr lang="de-DE" dirty="0"/>
              <a:t>Au </a:t>
            </a:r>
            <a:r>
              <a:rPr lang="de-DE" dirty="0" err="1"/>
              <a:t>revoir</a:t>
            </a:r>
            <a:r>
              <a:rPr lang="de-DE" dirty="0"/>
              <a:t>. – Auf Wiedersehen.</a:t>
            </a:r>
          </a:p>
          <a:p>
            <a:endParaRPr lang="de-DE" dirty="0"/>
          </a:p>
          <a:p>
            <a:endParaRPr lang="de-DE" dirty="0"/>
          </a:p>
          <a:p>
            <a:pPr marL="0" indent="0" algn="ctr">
              <a:buNone/>
            </a:pPr>
            <a:r>
              <a:rPr lang="de-DE" i="1" dirty="0"/>
              <a:t>Merci de </a:t>
            </a:r>
            <a:r>
              <a:rPr lang="de-DE" i="1" dirty="0" err="1"/>
              <a:t>votre</a:t>
            </a:r>
            <a:r>
              <a:rPr lang="de-DE" i="1" dirty="0"/>
              <a:t> </a:t>
            </a:r>
            <a:r>
              <a:rPr lang="de-DE" i="1" dirty="0" err="1"/>
              <a:t>attention</a:t>
            </a:r>
            <a:r>
              <a:rPr lang="de-DE" i="1" dirty="0"/>
              <a:t>. On se </a:t>
            </a:r>
            <a:r>
              <a:rPr lang="de-DE" i="1" dirty="0" err="1"/>
              <a:t>voit</a:t>
            </a:r>
            <a:r>
              <a:rPr lang="de-DE" i="1" dirty="0"/>
              <a:t> </a:t>
            </a:r>
            <a:r>
              <a:rPr lang="de-DE" i="1" dirty="0" err="1"/>
              <a:t>bientôt</a:t>
            </a:r>
            <a:r>
              <a:rPr lang="de-DE" i="1" dirty="0"/>
              <a:t>!</a:t>
            </a:r>
            <a:endParaRPr lang="de-DE" dirty="0"/>
          </a:p>
          <a:p>
            <a:pPr marL="0" indent="0" algn="ctr">
              <a:buNone/>
            </a:pPr>
            <a:r>
              <a:rPr lang="de-DE" sz="1400" dirty="0"/>
              <a:t>Danke für Eure Aufmerksamkeit! Wir sehen uns bald. </a:t>
            </a:r>
            <a:endParaRPr lang="en-GB" sz="1400" dirty="0"/>
          </a:p>
        </p:txBody>
      </p:sp>
      <p:sp>
        <p:nvSpPr>
          <p:cNvPr id="4" name="Flussdiagramm: Mehrere Dokumente 3">
            <a:extLst>
              <a:ext uri="{FF2B5EF4-FFF2-40B4-BE49-F238E27FC236}">
                <a16:creationId xmlns:a16="http://schemas.microsoft.com/office/drawing/2014/main" xmlns="" id="{DA9D7D76-CB73-41A4-97F2-0B4E76F2C140}"/>
              </a:ext>
            </a:extLst>
          </p:cNvPr>
          <p:cNvSpPr/>
          <p:nvPr/>
        </p:nvSpPr>
        <p:spPr>
          <a:xfrm>
            <a:off x="835035" y="2203416"/>
            <a:ext cx="8103225" cy="2595196"/>
          </a:xfrm>
          <a:prstGeom prst="flowChartMultidocumen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26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 rechteckige Legende 3"/>
          <p:cNvSpPr/>
          <p:nvPr/>
        </p:nvSpPr>
        <p:spPr>
          <a:xfrm>
            <a:off x="4604721" y="496938"/>
            <a:ext cx="2755558" cy="1354053"/>
          </a:xfrm>
          <a:prstGeom prst="wedgeRoundRectCallout">
            <a:avLst>
              <a:gd name="adj1" fmla="val -85906"/>
              <a:gd name="adj2" fmla="val 1184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„Ich habe Französisch gewählt, weil ich mal nach Frankreich fahren möchte.“</a:t>
            </a:r>
          </a:p>
        </p:txBody>
      </p:sp>
      <p:sp>
        <p:nvSpPr>
          <p:cNvPr id="5" name="Abgerundete rechteckige Legende 4"/>
          <p:cNvSpPr/>
          <p:nvPr/>
        </p:nvSpPr>
        <p:spPr>
          <a:xfrm>
            <a:off x="6507661" y="2087126"/>
            <a:ext cx="3336326" cy="1790372"/>
          </a:xfrm>
          <a:prstGeom prst="wedgeRoundRectCallout">
            <a:avLst>
              <a:gd name="adj1" fmla="val -91181"/>
              <a:gd name="adj2" fmla="val 80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„Am Französisch-Unterricht macht mir am meisten Spaß, dass wir zählen lernen und das Reden. Denn die französische Sprache ist toll.“</a:t>
            </a:r>
          </a:p>
        </p:txBody>
      </p:sp>
      <p:sp>
        <p:nvSpPr>
          <p:cNvPr id="6" name="Abgerundete rechteckige Legende 5"/>
          <p:cNvSpPr/>
          <p:nvPr/>
        </p:nvSpPr>
        <p:spPr>
          <a:xfrm>
            <a:off x="572300" y="4295261"/>
            <a:ext cx="3674075" cy="1856727"/>
          </a:xfrm>
          <a:prstGeom prst="wedgeRoundRectCallout">
            <a:avLst>
              <a:gd name="adj1" fmla="val -4324"/>
              <a:gd name="adj2" fmla="val -873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„Ich habe Französisch gewählt, weil es Spaß macht und man sich besser mit Franzosen verständigen kann. Es ist interessant und eine tolle Sprache.“</a:t>
            </a:r>
          </a:p>
        </p:txBody>
      </p:sp>
      <p:sp>
        <p:nvSpPr>
          <p:cNvPr id="7" name="Abgerundete rechteckige Legende 6"/>
          <p:cNvSpPr/>
          <p:nvPr/>
        </p:nvSpPr>
        <p:spPr>
          <a:xfrm>
            <a:off x="286020" y="385727"/>
            <a:ext cx="3595818" cy="1953892"/>
          </a:xfrm>
          <a:prstGeom prst="wedgeRoundRectCallout">
            <a:avLst>
              <a:gd name="adj1" fmla="val -9100"/>
              <a:gd name="adj2" fmla="val 818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„Ich habe Französisch gewählt, weil ich fast jedes Jahr nach Frankreich fahre, um dort Urlaub zu machen oder dort zu zelten.“</a:t>
            </a:r>
          </a:p>
        </p:txBody>
      </p:sp>
      <p:sp>
        <p:nvSpPr>
          <p:cNvPr id="8" name="Abgerundete rechteckige Legende 7"/>
          <p:cNvSpPr/>
          <p:nvPr/>
        </p:nvSpPr>
        <p:spPr>
          <a:xfrm>
            <a:off x="5634451" y="4185965"/>
            <a:ext cx="3451656" cy="2075318"/>
          </a:xfrm>
          <a:prstGeom prst="wedgeRoundRectCallout">
            <a:avLst>
              <a:gd name="adj1" fmla="val -114496"/>
              <a:gd name="adj2" fmla="val -734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„Ich habe Französisch gewählt, weil ich das Land und die Sprache sehr schön finde. Außerdem ist es mit Englisch eine der Weltsprachen.“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249862" y="3099242"/>
            <a:ext cx="350929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Zitate aus der 7d zu Französisch</a:t>
            </a:r>
          </a:p>
        </p:txBody>
      </p:sp>
    </p:spTree>
    <p:extLst>
      <p:ext uri="{BB962C8B-B14F-4D97-AF65-F5344CB8AC3E}">
        <p14:creationId xmlns:p14="http://schemas.microsoft.com/office/powerpoint/2010/main" val="3441584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E950D27-B684-4CAF-85A3-D6A1CA7E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Französische Schüler aus Carcassonne – Partnerschaft mit Klasse 6a+b</a:t>
            </a:r>
            <a:endParaRPr lang="en-GB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446A4A91-E1C7-4252-8EB7-A934ACB86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25780" y="1930400"/>
            <a:ext cx="6355080" cy="4409607"/>
          </a:xfrm>
        </p:spPr>
      </p:pic>
      <p:sp>
        <p:nvSpPr>
          <p:cNvPr id="3" name="Flussdiagramm: Datenträger mit sequenziellem Zugriff 2">
            <a:extLst>
              <a:ext uri="{FF2B5EF4-FFF2-40B4-BE49-F238E27FC236}">
                <a16:creationId xmlns:a16="http://schemas.microsoft.com/office/drawing/2014/main" xmlns="" id="{0C915BAA-2252-4B6A-A4D8-1D9044B73C75}"/>
              </a:ext>
            </a:extLst>
          </p:cNvPr>
          <p:cNvSpPr/>
          <p:nvPr/>
        </p:nvSpPr>
        <p:spPr>
          <a:xfrm flipH="1">
            <a:off x="7029450" y="1680210"/>
            <a:ext cx="2617470" cy="2103120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1C6FCA1E-0AC4-4D38-A395-6EF8CB8B9020}"/>
              </a:ext>
            </a:extLst>
          </p:cNvPr>
          <p:cNvSpPr txBox="1"/>
          <p:nvPr/>
        </p:nvSpPr>
        <p:spPr>
          <a:xfrm>
            <a:off x="7395210" y="2254657"/>
            <a:ext cx="22517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Sie verraten Euch, warum es sich lohnt, Deutsch und Französisch zu lernen! </a:t>
            </a:r>
            <a:endParaRPr lang="en-GB" i="1" dirty="0"/>
          </a:p>
        </p:txBody>
      </p:sp>
      <p:pic>
        <p:nvPicPr>
          <p:cNvPr id="6" name="AUDIO-2021-03-02-19-53-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0792" y="4065058"/>
            <a:ext cx="487363" cy="487363"/>
          </a:xfrm>
          <a:prstGeom prst="rect">
            <a:avLst/>
          </a:prstGeom>
        </p:spPr>
      </p:pic>
      <p:pic>
        <p:nvPicPr>
          <p:cNvPr id="7" name="AUDIO-2021-03-02-19-53-0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7125" y="4979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0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4449787-8A38-45B2-8ACA-CB6F43F3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538" y="616872"/>
            <a:ext cx="9224758" cy="1320800"/>
          </a:xfrm>
        </p:spPr>
        <p:txBody>
          <a:bodyPr/>
          <a:lstStyle/>
          <a:p>
            <a:r>
              <a:rPr lang="de-DE" dirty="0"/>
              <a:t>Französisch in der Welt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494FB69-ACB5-4648-87DC-3691E279D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538" y="1625600"/>
            <a:ext cx="5462953" cy="371230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Französisch wird von mehr als 175 Millionen Menschen gesprochen (Mutter- oder Zweitsprache).</a:t>
            </a:r>
          </a:p>
          <a:p>
            <a:endParaRPr lang="de-DE" dirty="0"/>
          </a:p>
          <a:p>
            <a:r>
              <a:rPr lang="de-DE" dirty="0"/>
              <a:t>In </a:t>
            </a:r>
            <a:r>
              <a:rPr lang="de-DE" b="1" dirty="0"/>
              <a:t>33 Ländern </a:t>
            </a:r>
            <a:r>
              <a:rPr lang="de-DE" dirty="0"/>
              <a:t>ist Französisch Amts- oder Verkehrssprache.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Die </a:t>
            </a:r>
            <a:r>
              <a:rPr lang="de-DE" i="1" dirty="0" err="1"/>
              <a:t>Francophonie</a:t>
            </a:r>
            <a:r>
              <a:rPr lang="de-DE" dirty="0"/>
              <a:t> zählt mehr als 56 Staaten.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Französisch ist eine offizielle Arbeitssprache/ Konferenzsprache der Vereinten Nationen, der UNESCO, NATO oder des internationalen Roten Kreuzes u.v.m. .</a:t>
            </a:r>
          </a:p>
          <a:p>
            <a:endParaRPr lang="en-GB" dirty="0"/>
          </a:p>
        </p:txBody>
      </p:sp>
      <p:pic>
        <p:nvPicPr>
          <p:cNvPr id="2050" name="Picture 2" descr="KULTUR - Plakat zur französischen Sprache in der Welt - PDF zum Ausdrucken  - #Ausdrucken #der … (mit Bildern) | Französische sprache, Französisch  unterrichten, Französisch stunde">
            <a:extLst>
              <a:ext uri="{FF2B5EF4-FFF2-40B4-BE49-F238E27FC236}">
                <a16:creationId xmlns:a16="http://schemas.microsoft.com/office/drawing/2014/main" xmlns="" id="{499A2492-BE70-44D8-9760-ADF6D871C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3" y="1342983"/>
            <a:ext cx="5152538" cy="435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4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FB1A4D8-1BDA-46B0-A4E8-3179A4612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9847"/>
            <a:ext cx="8596668" cy="1320800"/>
          </a:xfrm>
        </p:spPr>
        <p:txBody>
          <a:bodyPr/>
          <a:lstStyle/>
          <a:p>
            <a:r>
              <a:rPr lang="de-DE" dirty="0"/>
              <a:t>Französisch in Deutschland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BAA0F89-9D2E-46A0-A9A9-E0C46B184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4494"/>
            <a:ext cx="8596668" cy="3978460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In Deutschland lernen ein Viertel (1,4 Millionen) aller Schüler an allgemeinbildenden Schule Französisch als zweite oder erste Fremdsprache </a:t>
            </a:r>
          </a:p>
          <a:p>
            <a:pPr marL="0" indent="0">
              <a:buNone/>
            </a:pPr>
            <a:r>
              <a:rPr lang="de-DE" dirty="0"/>
              <a:t>                       </a:t>
            </a:r>
          </a:p>
          <a:p>
            <a:pPr marL="0" indent="0">
              <a:buNone/>
            </a:pPr>
            <a:r>
              <a:rPr lang="de-DE" dirty="0"/>
              <a:t>			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 ist also die häufigste, gewählte Sprache nach Englisch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Geschichte: Frankreich ist heute unser engster Verbündeter nach schweren </a:t>
            </a:r>
          </a:p>
          <a:p>
            <a:pPr marL="0" indent="0">
              <a:buNone/>
            </a:pPr>
            <a:r>
              <a:rPr lang="de-DE" dirty="0"/>
              <a:t>deutsch-französischen Beziehungen während des 2. Weltkrieges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das Deutsch-Französische Jugendwerk fördert den Austausch </a:t>
            </a:r>
          </a:p>
          <a:p>
            <a:pPr marL="0" indent="0">
              <a:buNone/>
            </a:pPr>
            <a:r>
              <a:rPr lang="de-DE" dirty="0"/>
              <a:t>zwischen jungen Menschen</a:t>
            </a:r>
          </a:p>
          <a:p>
            <a:endParaRPr lang="en-GB" dirty="0"/>
          </a:p>
        </p:txBody>
      </p:sp>
      <p:pic>
        <p:nvPicPr>
          <p:cNvPr id="3074" name="Picture 2" descr="Deutsch-französische Hochschulabkommen | Campus France">
            <a:extLst>
              <a:ext uri="{FF2B5EF4-FFF2-40B4-BE49-F238E27FC236}">
                <a16:creationId xmlns:a16="http://schemas.microsoft.com/office/drawing/2014/main" xmlns="" id="{B1560EC9-7560-4112-B3D1-24AEB5BB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176" y="4169014"/>
            <a:ext cx="2185010" cy="146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A93BA6-879B-4EBF-9785-D7B3198E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" y="325647"/>
            <a:ext cx="5551195" cy="842682"/>
          </a:xfrm>
        </p:spPr>
        <p:txBody>
          <a:bodyPr/>
          <a:lstStyle/>
          <a:p>
            <a:pPr algn="ctr"/>
            <a:r>
              <a:rPr lang="de-DE" dirty="0"/>
              <a:t>Französisch am </a:t>
            </a:r>
            <a:r>
              <a:rPr lang="de-DE" dirty="0" err="1"/>
              <a:t>Röka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6CAEC3C-551B-4938-8EA0-079AFAAE0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68329"/>
            <a:ext cx="8596668" cy="5342538"/>
          </a:xfrm>
        </p:spPr>
        <p:txBody>
          <a:bodyPr>
            <a:normAutofit fontScale="77500" lnSpcReduction="20000"/>
          </a:bodyPr>
          <a:lstStyle/>
          <a:p>
            <a:r>
              <a:rPr lang="de-DE" sz="2100" dirty="0"/>
              <a:t>Französisch hat eine lange Tradition: seit der Schulgründung wird die Sprache angeboten</a:t>
            </a:r>
          </a:p>
          <a:p>
            <a:pPr marL="0" indent="0">
              <a:buNone/>
            </a:pPr>
            <a:endParaRPr lang="de-DE" sz="2100" dirty="0"/>
          </a:p>
          <a:p>
            <a:r>
              <a:rPr lang="de-DE" sz="2100" dirty="0"/>
              <a:t>Die Französischlehrer sind: </a:t>
            </a:r>
            <a:r>
              <a:rPr lang="de-DE" sz="2100" b="1" dirty="0"/>
              <a:t>Herr und Frau Brunner, Herr </a:t>
            </a:r>
            <a:r>
              <a:rPr lang="de-DE" sz="2100" b="1" dirty="0" err="1"/>
              <a:t>Lehna</a:t>
            </a:r>
            <a:r>
              <a:rPr lang="de-DE" sz="2100" b="1" dirty="0"/>
              <a:t>, Frau Recknagel, Frau Weißschuh, Frau Olave-Adam, Frau Huck, Frau </a:t>
            </a:r>
            <a:r>
              <a:rPr lang="de-DE" sz="2100" b="1" dirty="0" err="1"/>
              <a:t>Challe</a:t>
            </a:r>
            <a:r>
              <a:rPr lang="de-DE" sz="2100" b="1" dirty="0"/>
              <a:t>, Frau Ilg und Frau Klausing-Erdemir.</a:t>
            </a:r>
          </a:p>
          <a:p>
            <a:pPr marL="0" indent="0">
              <a:buNone/>
            </a:pPr>
            <a:endParaRPr lang="de-DE" sz="2100" dirty="0"/>
          </a:p>
          <a:p>
            <a:r>
              <a:rPr lang="de-DE" sz="2100" dirty="0"/>
              <a:t>Jedes Jahr gibt es </a:t>
            </a:r>
            <a:r>
              <a:rPr lang="de-DE" sz="2100" dirty="0" smtClean="0"/>
              <a:t>meistens einen </a:t>
            </a:r>
            <a:r>
              <a:rPr lang="de-DE" sz="2100" dirty="0"/>
              <a:t>Leistungs- sowie einen Grundkurs</a:t>
            </a:r>
            <a:endParaRPr lang="de-DE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de-DE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DE" sz="2800" dirty="0" smtClean="0">
                <a:solidFill>
                  <a:schemeClr val="accent1">
                    <a:lumMod val="75000"/>
                  </a:schemeClr>
                </a:solidFill>
              </a:rPr>
              <a:t>Austausch</a:t>
            </a:r>
            <a:endParaRPr lang="de-DE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300" dirty="0"/>
              <a:t>Seit über 40 Jahren besteht eine enge Schulpartnerschaft mit drei Schulen aus Bourg-en-</a:t>
            </a:r>
            <a:r>
              <a:rPr lang="de-DE" sz="2300" dirty="0" err="1"/>
              <a:t>Bresse</a:t>
            </a:r>
            <a:r>
              <a:rPr lang="de-DE" sz="2300" dirty="0"/>
              <a:t> (Partnerstadt von Bad Kreuznach).</a:t>
            </a:r>
          </a:p>
          <a:p>
            <a:endParaRPr lang="de-DE" sz="2300" dirty="0"/>
          </a:p>
          <a:p>
            <a:r>
              <a:rPr lang="de-DE" sz="2300" dirty="0"/>
              <a:t>Normalerweise fahren ca. 30 Schüler eine Woche nach Frankreich. (freiwillige Teilnahme)</a:t>
            </a:r>
          </a:p>
          <a:p>
            <a:endParaRPr lang="de-DE" sz="2300" dirty="0"/>
          </a:p>
          <a:p>
            <a:r>
              <a:rPr lang="de-DE" sz="2300" dirty="0"/>
              <a:t>Manchmal fahren Schüler sogar mehrmals nach Frankreich (Oberstufenaustausch oder Individualaustausch).</a:t>
            </a:r>
          </a:p>
          <a:p>
            <a:endParaRPr lang="de-DE" sz="2300" dirty="0"/>
          </a:p>
          <a:p>
            <a:endParaRPr lang="de-D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27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A9829430-C944-4D32-A5A6-2035A896C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765" y="308431"/>
            <a:ext cx="8596668" cy="1320800"/>
          </a:xfrm>
        </p:spPr>
        <p:txBody>
          <a:bodyPr/>
          <a:lstStyle/>
          <a:p>
            <a:r>
              <a:rPr lang="de-DE" dirty="0"/>
              <a:t>Fotogalerie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64F6AB9-A829-499A-BDC4-C8850E981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07307" y="522407"/>
            <a:ext cx="4185623" cy="517842"/>
          </a:xfrm>
        </p:spPr>
        <p:txBody>
          <a:bodyPr/>
          <a:lstStyle/>
          <a:p>
            <a:r>
              <a:rPr lang="de-DE" dirty="0"/>
              <a:t>Besuch der Franzosen</a:t>
            </a:r>
            <a:r>
              <a:rPr lang="en-GB" dirty="0"/>
              <a:t> (2018)</a:t>
            </a:r>
            <a:endParaRPr lang="de-DE" dirty="0"/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xmlns="" id="{315DAE6C-A18B-4EB4-A84C-71B36998D2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93299" y="1270000"/>
            <a:ext cx="4002966" cy="215463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47A8A493-21C5-42A8-BEE1-075250640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788" y="1040249"/>
            <a:ext cx="4185618" cy="576262"/>
          </a:xfrm>
        </p:spPr>
        <p:txBody>
          <a:bodyPr/>
          <a:lstStyle/>
          <a:p>
            <a:r>
              <a:rPr lang="de-DE" dirty="0"/>
              <a:t>Abfahrt nach Bourg (2017)</a:t>
            </a:r>
            <a:endParaRPr lang="en-GB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xmlns="" id="{B4B2D8B6-94B9-4BCC-9B15-317AC18BC7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8790" y="1594941"/>
            <a:ext cx="4500677" cy="1962701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BD48001-33F5-4DBB-8603-C3298EDF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18" y="4082443"/>
            <a:ext cx="3123102" cy="23423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215A541B-E678-4478-8B29-27E8078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299" y="3778725"/>
            <a:ext cx="3813641" cy="264604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E70A4808-664F-48D6-870D-2B12C007D1DC}"/>
              </a:ext>
            </a:extLst>
          </p:cNvPr>
          <p:cNvSpPr txBox="1"/>
          <p:nvPr/>
        </p:nvSpPr>
        <p:spPr>
          <a:xfrm>
            <a:off x="3979704" y="4082443"/>
            <a:ext cx="174879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Ausflug nach</a:t>
            </a:r>
          </a:p>
          <a:p>
            <a:pPr algn="ctr"/>
            <a:r>
              <a:rPr lang="de-DE" sz="2000" dirty="0"/>
              <a:t>Chamonix mit </a:t>
            </a:r>
          </a:p>
          <a:p>
            <a:pPr algn="ctr"/>
            <a:r>
              <a:rPr lang="de-DE" sz="2000" dirty="0"/>
              <a:t>Schülern aus </a:t>
            </a:r>
          </a:p>
          <a:p>
            <a:pPr algn="ctr"/>
            <a:r>
              <a:rPr lang="de-DE" sz="2000"/>
              <a:t>Bourg-en-</a:t>
            </a:r>
            <a:r>
              <a:rPr lang="de-DE" sz="2000" dirty="0" err="1"/>
              <a:t>Bresse</a:t>
            </a:r>
            <a:endParaRPr lang="de-DE" sz="2000" dirty="0"/>
          </a:p>
          <a:p>
            <a:pPr algn="ctr"/>
            <a:r>
              <a:rPr lang="de-DE" sz="2000" dirty="0"/>
              <a:t>(2015)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87873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smtClean="0"/>
              <a:t>Brieffreundschaft der 6. </a:t>
            </a:r>
            <a:r>
              <a:rPr lang="de-DE" sz="3200" dirty="0" err="1" smtClean="0"/>
              <a:t>Klässler</a:t>
            </a:r>
            <a:r>
              <a:rPr lang="de-DE" sz="3200" dirty="0" smtClean="0"/>
              <a:t> mit </a:t>
            </a:r>
            <a:r>
              <a:rPr lang="de-DE" sz="3200" dirty="0" err="1" smtClean="0"/>
              <a:t>Carcasonne</a:t>
            </a:r>
            <a:endParaRPr lang="de-DE" sz="32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3"/>
          <a:stretch/>
        </p:blipFill>
        <p:spPr bwMode="auto">
          <a:xfrm>
            <a:off x="719665" y="2386237"/>
            <a:ext cx="5113866" cy="27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20" y="1336676"/>
            <a:ext cx="324802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8458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858</Words>
  <Application>Microsoft Office PowerPoint</Application>
  <PresentationFormat>Benutzerdefiniert</PresentationFormat>
  <Paragraphs>127</Paragraphs>
  <Slides>21</Slides>
  <Notes>1</Notes>
  <HiddenSlides>0</HiddenSlides>
  <MMClips>3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3" baseType="lpstr">
      <vt:lpstr>Facette</vt:lpstr>
      <vt:lpstr>1_Facette</vt:lpstr>
      <vt:lpstr>Wahl der 2. Fremdsprache –  Vorstellung des Fachs Französisch</vt:lpstr>
      <vt:lpstr>Warum Französisch?</vt:lpstr>
      <vt:lpstr>PowerPoint-Präsentation</vt:lpstr>
      <vt:lpstr>Französische Schüler aus Carcassonne – Partnerschaft mit Klasse 6a+b</vt:lpstr>
      <vt:lpstr>Französisch in der Welt</vt:lpstr>
      <vt:lpstr>Französisch in Deutschland</vt:lpstr>
      <vt:lpstr>Französisch am Röka</vt:lpstr>
      <vt:lpstr>Fotogalerie</vt:lpstr>
      <vt:lpstr>Brieffreundschaft der 6. Klässler mit Carcasonne</vt:lpstr>
      <vt:lpstr>Briefe aus unsere Partnerstadt Bourg-en Bresse an die 7. Klässler</vt:lpstr>
      <vt:lpstr>Aktivitäten außerhalb des Unterrichts</vt:lpstr>
      <vt:lpstr>„Aber Französisch ist eine schwere Sprache …“</vt:lpstr>
      <vt:lpstr>„Aber Französisch ist eine schwere Sprache …“</vt:lpstr>
      <vt:lpstr>Französische Songs oder Songs mit französischen Texten</vt:lpstr>
      <vt:lpstr>Französisch im Unterricht</vt:lpstr>
      <vt:lpstr>Beispiele aus unserem Schulbuch</vt:lpstr>
      <vt:lpstr>PowerPoint-Präsentation</vt:lpstr>
      <vt:lpstr>PowerPoint-Präsentation</vt:lpstr>
      <vt:lpstr>PowerPoint-Präsentation</vt:lpstr>
      <vt:lpstr>PowerPoint-Präsentation</vt:lpstr>
      <vt:lpstr>Mini- Sprachkurs:  Moi, je parle français.  (Ich spreche Französisch.)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devrim erdemir</dc:creator>
  <cp:lastModifiedBy>KW</cp:lastModifiedBy>
  <cp:revision>45</cp:revision>
  <dcterms:created xsi:type="dcterms:W3CDTF">2021-02-23T09:58:35Z</dcterms:created>
  <dcterms:modified xsi:type="dcterms:W3CDTF">2021-03-06T10:30:10Z</dcterms:modified>
</cp:coreProperties>
</file>